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emf" ContentType="image/x-emf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40"/>
  </p:handoutMasterIdLst>
  <p:sldIdLst>
    <p:sldId id="258" r:id="rId3"/>
    <p:sldId id="294" r:id="rId5"/>
    <p:sldId id="270" r:id="rId6"/>
    <p:sldId id="269" r:id="rId7"/>
    <p:sldId id="271" r:id="rId8"/>
    <p:sldId id="276" r:id="rId9"/>
    <p:sldId id="277" r:id="rId10"/>
    <p:sldId id="322" r:id="rId11"/>
    <p:sldId id="321" r:id="rId12"/>
    <p:sldId id="323" r:id="rId13"/>
    <p:sldId id="324" r:id="rId14"/>
    <p:sldId id="348" r:id="rId15"/>
    <p:sldId id="349" r:id="rId16"/>
    <p:sldId id="350" r:id="rId17"/>
    <p:sldId id="351" r:id="rId18"/>
    <p:sldId id="278" r:id="rId19"/>
    <p:sldId id="281" r:id="rId20"/>
    <p:sldId id="286" r:id="rId21"/>
    <p:sldId id="282" r:id="rId22"/>
    <p:sldId id="283" r:id="rId23"/>
    <p:sldId id="285" r:id="rId24"/>
    <p:sldId id="287" r:id="rId25"/>
    <p:sldId id="268" r:id="rId26"/>
    <p:sldId id="284" r:id="rId27"/>
    <p:sldId id="289" r:id="rId28"/>
    <p:sldId id="296" r:id="rId29"/>
    <p:sldId id="291" r:id="rId30"/>
    <p:sldId id="292" r:id="rId31"/>
    <p:sldId id="261" r:id="rId32"/>
    <p:sldId id="280" r:id="rId33"/>
    <p:sldId id="297" r:id="rId34"/>
    <p:sldId id="288" r:id="rId35"/>
    <p:sldId id="298" r:id="rId36"/>
    <p:sldId id="295" r:id="rId37"/>
    <p:sldId id="299" r:id="rId38"/>
    <p:sldId id="293" r:id="rId39"/>
  </p:sldIdLst>
  <p:sldSz cx="9144000" cy="6858000" type="screen4x3"/>
  <p:notesSz cx="6858000" cy="9144000"/>
  <p:embeddedFontLst>
    <p:embeddedFont>
      <p:font typeface="Montserrat SemiBold" pitchFamily="2" charset="77"/>
      <p:regular r:id="rId44"/>
    </p:embeddedFont>
    <p:embeddedFont>
      <p:font typeface="Montserrat" pitchFamily="2" charset="77"/>
      <p:regular r:id="rId45"/>
    </p:embeddedFont>
    <p:embeddedFont>
      <p:font typeface="Montserrat Medium" pitchFamily="2" charset="77"/>
      <p:regular r:id="rId46"/>
    </p:embeddedFont>
    <p:embeddedFont>
      <p:font typeface="Montserrat light"/>
      <p:regular r:id="rId47"/>
    </p:embeddedFont>
    <p:embeddedFont>
      <p:font typeface="Arial Unicode MS" panose="020B0604020202020204" charset="-12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3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1366" userDrawn="1">
          <p15:clr>
            <a:srgbClr val="A4A3A4"/>
          </p15:clr>
        </p15:guide>
        <p15:guide id="4" pos="576" userDrawn="1">
          <p15:clr>
            <a:srgbClr val="A4A3A4"/>
          </p15:clr>
        </p15:guide>
        <p15:guide id="5" orient="horz" pos="1218" userDrawn="1">
          <p15:clr>
            <a:srgbClr val="A4A3A4"/>
          </p15:clr>
        </p15:guide>
        <p15:guide id="6" pos="26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8" autoAdjust="0"/>
    <p:restoredTop sz="96287"/>
  </p:normalViewPr>
  <p:slideViewPr>
    <p:cSldViewPr snapToGrid="0" snapToObjects="1" showGuides="1">
      <p:cViewPr>
        <p:scale>
          <a:sx n="264" d="100"/>
          <a:sy n="264" d="100"/>
        </p:scale>
        <p:origin x="224" y="-3760"/>
      </p:cViewPr>
      <p:guideLst>
        <p:guide orient="horz" pos="3173"/>
        <p:guide pos="4082"/>
        <p:guide orient="horz" pos="1366"/>
        <p:guide pos="576"/>
        <p:guide orient="horz" pos="1218"/>
        <p:guide pos="2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87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758492860922894"/>
          <c:y val="0.103085371849461"/>
          <c:w val="0.643315161703615"/>
          <c:h val="0.833099874148492"/>
        </c:manualLayout>
      </c:layout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14A7ED"/>
              </a:solidFill>
            </c:spPr>
          </c:dPt>
          <c:dPt>
            <c:idx val="1"/>
            <c:bubble3D val="0"/>
            <c:spPr>
              <a:solidFill>
                <a:srgbClr val="1089D1"/>
              </a:solidFill>
            </c:spPr>
          </c:dPt>
          <c:dPt>
            <c:idx val="2"/>
            <c:bubble3D val="0"/>
            <c:spPr>
              <a:solidFill>
                <a:srgbClr val="1B6FBA"/>
              </a:solidFill>
            </c:spPr>
          </c:dPt>
          <c:dPt>
            <c:idx val="3"/>
            <c:bubble3D val="0"/>
            <c:spPr>
              <a:solidFill>
                <a:srgbClr val="1E5080"/>
              </a:solidFill>
            </c:spPr>
          </c:dPt>
          <c:dLbls>
            <c:delete val="1"/>
          </c:dLbls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</c:pie3DChart>
    </c:plotArea>
    <c:legend>
      <c:legendPos val="r"/>
      <c:layout>
        <c:manualLayout>
          <c:xMode val="edge"/>
          <c:yMode val="edge"/>
          <c:x val="0.762035783413285"/>
          <c:y val="0.246212859117431"/>
          <c:w val="0.211581856206788"/>
          <c:h val="0.42903304607031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rgbClr val="717484"/>
              </a:solidFill>
              <a:latin typeface="Montserrat light"/>
              <a:ea typeface="+mn-ea"/>
              <a:cs typeface="Montserrat light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</c:spPr>
  <c:txPr>
    <a:bodyPr/>
    <a:lstStyle/>
    <a:p>
      <a:pPr>
        <a:defRPr lang="en-US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666440916475"/>
          <c:y val="0.235228998679458"/>
          <c:w val="0.751826138973399"/>
          <c:h val="0.56151762004225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spPr>
            <a:solidFill>
              <a:srgbClr val="14A7ED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100" b="0" i="0" u="none" strike="noStrike" kern="1200" baseline="0">
                    <a:solidFill>
                      <a:schemeClr val="bg1"/>
                    </a:solidFill>
                    <a:latin typeface="Montserrat light"/>
                    <a:ea typeface="+mn-ea"/>
                    <a:cs typeface="Montserrat light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2132729352"/>
        <c:axId val="-2132737752"/>
      </c:barChart>
      <c:catAx>
        <c:axId val="-21327293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Montserrat light"/>
                <a:ea typeface="+mn-ea"/>
                <a:cs typeface="Montserrat light"/>
              </a:defRPr>
            </a:pPr>
          </a:p>
        </c:txPr>
        <c:crossAx val="-2132737752"/>
        <c:crosses val="autoZero"/>
        <c:auto val="1"/>
        <c:lblAlgn val="ctr"/>
        <c:lblOffset val="100"/>
        <c:noMultiLvlLbl val="0"/>
      </c:catAx>
      <c:valAx>
        <c:axId val="-2132737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Helvetica Light"/>
                <a:ea typeface="+mn-ea"/>
                <a:cs typeface="+mn-cs"/>
              </a:defRPr>
            </a:pPr>
          </a:p>
        </c:txPr>
        <c:crossAx val="-213272935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746452669539931"/>
          <c:y val="0.850689761642765"/>
          <c:w val="0.209906831929861"/>
          <c:h val="0.108319570369115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chemeClr val="bg1">
                  <a:lumMod val="50000"/>
                </a:schemeClr>
              </a:solidFill>
              <a:latin typeface="Montserrat light"/>
              <a:ea typeface="+mn-ea"/>
              <a:cs typeface="Montserrat light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</c:spPr>
  <c:txPr>
    <a:bodyPr/>
    <a:lstStyle/>
    <a:p>
      <a:pPr>
        <a:defRPr lang="en-US" sz="1800" baseline="0">
          <a:solidFill>
            <a:schemeClr val="bg1">
              <a:lumMod val="50000"/>
            </a:schemeClr>
          </a:solidFill>
          <a:latin typeface="Helvetica Ligh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14A7ED"/>
              </a:solidFill>
            </c:spPr>
          </c:dPt>
          <c:dPt>
            <c:idx val="1"/>
            <c:bubble3D val="0"/>
            <c:spPr>
              <a:solidFill>
                <a:srgbClr val="1C6FBA"/>
              </a:solidFill>
            </c:spPr>
          </c:dPt>
          <c:dPt>
            <c:idx val="2"/>
            <c:bubble3D val="0"/>
            <c:spPr>
              <a:solidFill>
                <a:srgbClr val="08479A"/>
              </a:solidFill>
            </c:spPr>
          </c:dPt>
          <c:dPt>
            <c:idx val="3"/>
            <c:bubble3D val="0"/>
            <c:spPr>
              <a:solidFill>
                <a:srgbClr val="1E5080"/>
              </a:solidFill>
            </c:spPr>
          </c:dPt>
          <c:dLbls>
            <c:delete val="1"/>
          </c:dLbls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733945643254528"/>
          <c:y val="0.284826940210493"/>
          <c:w val="0.210324895787973"/>
          <c:h val="0.430346119579015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chemeClr val="bg1">
                  <a:lumMod val="50000"/>
                </a:schemeClr>
              </a:solidFill>
              <a:latin typeface="Montserrat light"/>
              <a:ea typeface="+mn-ea"/>
              <a:cs typeface="Montserrat light"/>
            </a:defRPr>
          </a:pPr>
        </a:p>
      </c:txPr>
    </c:legend>
    <c:plotVisOnly val="1"/>
    <c:dispBlanksAs val="gap"/>
    <c:showDLblsOverMax val="0"/>
  </c:chart>
  <c:spPr>
    <a:ln w="6350" cap="flat" cmpd="sng" algn="ctr">
      <a:noFill/>
      <a:prstDash val="solid"/>
      <a:round/>
    </a:ln>
  </c:spPr>
  <c:txPr>
    <a:bodyPr/>
    <a:lstStyle/>
    <a:p>
      <a:pPr>
        <a:defRPr lang="en-US" sz="1800"/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cxnId="{1D7E11E1-6A00-41FF-881E-7D620FD820F8}" type="par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cxnId="{1D7E11E1-6A00-41FF-881E-7D620FD820F8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6BC73C20-21A3-4192-A8C5-97516D0A265F}" cxnId="{A3123B86-7994-4945-9DF0-D67D7438FEA0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cxnId="{A3123B86-7994-4945-9DF0-D67D7438FEA0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7AACAB3A-1CA6-437E-A22C-2DED2E5BC709}" cxnId="{AD4B77C2-BA63-422C-BAB0-53F3F3C3B178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cxnId="{AD4B77C2-BA63-422C-BAB0-53F3F3C3B178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5F6BE6C4-38A4-403E-AD33-6B233D0BD313}" cxnId="{9E7EBD9B-B765-4B87-88F4-95FA253DF799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cxnId="{9E7EBD9B-B765-4B87-88F4-95FA253DF799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itchFamily="2" charset="77"/>
            </a:rPr>
            <a:t>4</a:t>
          </a:r>
          <a:endParaRPr lang="en-US" sz="2800" dirty="0">
            <a:latin typeface="Montserrat" pitchFamily="2" charset="77"/>
          </a:endParaRPr>
        </a:p>
      </dgm:t>
    </dgm:pt>
    <dgm:pt modelId="{5819584F-DBCC-4871-8BE7-795F648355D9}" cxnId="{D68ABE6A-A6D3-4079-B46D-434C6D26B0A1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cxnId="{D68ABE6A-A6D3-4079-B46D-434C6D26B0A1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F3B38715-7B7F-43D8-B4C9-E2E0463C9D39}" cxnId="{70263112-FE42-4D7E-B147-26224BC9028A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cxnId="{70263112-FE42-4D7E-B147-26224BC9028A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cxnId="{D9E5AB3A-C978-468F-8F77-C18A2AFA7FF3}" type="par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cxnId="{D9E5AB3A-C978-468F-8F77-C18A2AFA7FF3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itchFamily="2" charset="77"/>
            </a:rPr>
            <a:t>6</a:t>
          </a:r>
        </a:p>
      </dgm:t>
    </dgm:pt>
    <dgm:pt modelId="{8F629CCF-E552-9F41-9D86-E23D7E6D22D1}" cxnId="{0A556B0C-B54D-EE47-82F1-EB21D284EE37}" type="parTrans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cxnId="{0A556B0C-B54D-EE47-82F1-EB21D284EE37}" type="sibTrans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"/>
    <dgm:cxn modelId="{8BB01319-7B34-0E41-985F-2D1765ADD9FC}" type="presOf" srcId="{6BC73C20-21A3-4192-A8C5-97516D0A265F}" destId="{DFDE2FA0-3994-4599-9E33-6F4168DF3AF8}" srcOrd="1" destOrd="0" presId="urn:microsoft.com/office/officeart/2005/8/layout/radial1"/>
    <dgm:cxn modelId="{8A045020-79F1-4D4F-894D-B928C87FA05F}" type="presOf" srcId="{5F6BE6C4-38A4-403E-AD33-6B233D0BD313}" destId="{E8556FC2-1959-4697-8439-0843C5593147}" srcOrd="0" destOrd="0" presId="urn:microsoft.com/office/officeart/2005/8/layout/radial1"/>
    <dgm:cxn modelId="{5C6AB431-462F-7848-AE9A-78C80E4C96E9}" type="presOf" srcId="{B615990E-480C-45E4-849D-312318170B2C}" destId="{3ADF440F-FCFA-4D1A-B92B-6A5821700A10}" srcOrd="0" destOrd="0" presId="urn:microsoft.com/office/officeart/2005/8/layout/radial1"/>
    <dgm:cxn modelId="{86D86035-7925-E544-80F9-08F983B0096C}" type="presOf" srcId="{9D9BD6C5-1B38-4654-9ADC-4F3819B4545D}" destId="{A22DEAB6-EA35-4BDF-BCA8-2B09716F3A95}" srcOrd="0" destOrd="0" presId="urn:microsoft.com/office/officeart/2005/8/layout/radial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"/>
    <dgm:cxn modelId="{3795EC4F-B3EA-324E-8D58-CEDC7ECD707F}" type="presOf" srcId="{8F629CCF-E552-9F41-9D86-E23D7E6D22D1}" destId="{CB3FB520-9E60-6143-ABD4-6CE89711F6E7}" srcOrd="1" destOrd="0" presId="urn:microsoft.com/office/officeart/2005/8/layout/radial1"/>
    <dgm:cxn modelId="{69B76652-AA7B-4742-A062-5DB2AAB028CB}" type="presOf" srcId="{C2BAA1AF-B9CA-490D-A1CD-63079D956C86}" destId="{6CCE99C3-DB8B-4A60-BC36-FB3D2C49071A}" srcOrd="0" destOrd="0" presId="urn:microsoft.com/office/officeart/2005/8/layout/radial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3EB7A7C-A80B-CE40-858D-FECF82FFB8F7}" type="presOf" srcId="{6A7F282E-19C8-174B-B04F-611E6989F198}" destId="{7767C78E-874D-F14E-8B87-28827CE2A3A2}" srcOrd="0" destOrd="0" presId="urn:microsoft.com/office/officeart/2005/8/layout/radial1"/>
    <dgm:cxn modelId="{36CFB485-CFED-354D-8FE5-17F4BF6604AE}" type="presOf" srcId="{8F629CCF-E552-9F41-9D86-E23D7E6D22D1}" destId="{384128DB-0924-6C46-9E8A-F3DE3AB266D4}" srcOrd="0" destOrd="0" presId="urn:microsoft.com/office/officeart/2005/8/layout/radial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"/>
    <dgm:cxn modelId="{DC7F9893-E0EA-7648-8EE9-48BF9A8C9256}" type="presOf" srcId="{0FDECD9C-060E-4D66-B6DE-0BBAB179B365}" destId="{34C5EE08-8987-4976-90FC-6FED64FE0577}" srcOrd="0" destOrd="0" presId="urn:microsoft.com/office/officeart/2005/8/layout/radial1"/>
    <dgm:cxn modelId="{87A7ED9A-2009-3649-9DFB-6ACC26D18F7E}" type="presOf" srcId="{5819584F-DBCC-4871-8BE7-795F648355D9}" destId="{207F11E5-A55B-4736-9864-2E2313BBD81F}" srcOrd="1" destOrd="0" presId="urn:microsoft.com/office/officeart/2005/8/layout/radial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"/>
    <dgm:cxn modelId="{5B3484B5-E92F-894B-9223-B11B6CB2E7A3}" type="presOf" srcId="{6BC73C20-21A3-4192-A8C5-97516D0A265F}" destId="{B5402ADC-F7ED-460B-A9C6-D99FBECB9232}" srcOrd="0" destOrd="0" presId="urn:microsoft.com/office/officeart/2005/8/layout/radial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"/>
    <dgm:cxn modelId="{07F054CB-EA96-4A4C-ABC5-45C13C227704}" type="presOf" srcId="{5F6BE6C4-38A4-403E-AD33-6B233D0BD313}" destId="{DED6145F-411F-4158-BA7B-3201A1E810B1}" srcOrd="1" destOrd="0" presId="urn:microsoft.com/office/officeart/2005/8/layout/radial1"/>
    <dgm:cxn modelId="{BA5EE6DC-214B-4544-B2D2-EFB021AA77C7}" type="presOf" srcId="{0C73CE91-13C9-47F9-B9E6-337A1879555C}" destId="{6AD0F53D-60CF-4E05-BD9F-D7FCFF1B1164}" srcOrd="0" destOrd="0" presId="urn:microsoft.com/office/officeart/2005/8/layout/radial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"/>
    <dgm:cxn modelId="{125B6CED-9466-BE49-8CC4-FDE94146C9B0}" type="presOf" srcId="{7AACAB3A-1CA6-437E-A22C-2DED2E5BC709}" destId="{DBF8EB02-37E7-4786-91FD-3103A8E76AE5}" srcOrd="0" destOrd="0" presId="urn:microsoft.com/office/officeart/2005/8/layout/radial1"/>
    <dgm:cxn modelId="{101130BD-B396-7841-A508-FFA99FBDE275}" type="presParOf" srcId="{A22DEAB6-EA35-4BDF-BCA8-2B09716F3A95}" destId="{34C5EE08-8987-4976-90FC-6FED64FE0577}" srcOrd="0" destOrd="0" presId="urn:microsoft.com/office/officeart/2005/8/layout/radial1"/>
    <dgm:cxn modelId="{280237B4-92CA-2541-A8EC-8F300B571ED0}" type="presParOf" srcId="{A22DEAB6-EA35-4BDF-BCA8-2B09716F3A95}" destId="{B5402ADC-F7ED-460B-A9C6-D99FBECB9232}" srcOrd="1" destOrd="0" presId="urn:microsoft.com/office/officeart/2005/8/layout/radial1"/>
    <dgm:cxn modelId="{EA60BF87-7171-6441-AEFC-E9F88C13C2D3}" type="presParOf" srcId="{B5402ADC-F7ED-460B-A9C6-D99FBECB9232}" destId="{DFDE2FA0-3994-4599-9E33-6F4168DF3AF8}" srcOrd="0" destOrd="0" presId="urn:microsoft.com/office/officeart/2005/8/layout/radial1"/>
    <dgm:cxn modelId="{6191962E-2309-284F-A541-FD9BBC96D5C9}" type="presParOf" srcId="{A22DEAB6-EA35-4BDF-BCA8-2B09716F3A95}" destId="{6AB4DF9B-6E8F-4F75-9A5F-D146A3D56669}" srcOrd="2" destOrd="0" presId="urn:microsoft.com/office/officeart/2005/8/layout/radial1"/>
    <dgm:cxn modelId="{DFACC13A-F3DA-104B-8AC9-2C4B294C9C38}" type="presParOf" srcId="{A22DEAB6-EA35-4BDF-BCA8-2B09716F3A95}" destId="{384128DB-0924-6C46-9E8A-F3DE3AB266D4}" srcOrd="3" destOrd="0" presId="urn:microsoft.com/office/officeart/2005/8/layout/radial1"/>
    <dgm:cxn modelId="{6520E8F6-FEB0-B545-9CDA-8E1A1AA71FCA}" type="presParOf" srcId="{384128DB-0924-6C46-9E8A-F3DE3AB266D4}" destId="{CB3FB520-9E60-6143-ABD4-6CE89711F6E7}" srcOrd="0" destOrd="0" presId="urn:microsoft.com/office/officeart/2005/8/layout/radial1"/>
    <dgm:cxn modelId="{A0B6027D-3634-E04B-A22A-F7E8E4A7FB08}" type="presParOf" srcId="{A22DEAB6-EA35-4BDF-BCA8-2B09716F3A95}" destId="{7767C78E-874D-F14E-8B87-28827CE2A3A2}" srcOrd="4" destOrd="0" presId="urn:microsoft.com/office/officeart/2005/8/layout/radial1"/>
    <dgm:cxn modelId="{00A0140D-47E2-9248-814F-DF788D81C0F5}" type="presParOf" srcId="{A22DEAB6-EA35-4BDF-BCA8-2B09716F3A95}" destId="{37248FEC-CA5D-4D81-A4AF-161808C552FB}" srcOrd="5" destOrd="0" presId="urn:microsoft.com/office/officeart/2005/8/layout/radial1"/>
    <dgm:cxn modelId="{17C72F2D-95DF-9048-9319-9491F3455FE3}" type="presParOf" srcId="{37248FEC-CA5D-4D81-A4AF-161808C552FB}" destId="{6B344E1D-791F-4A44-ACF3-A7BBEC86063C}" srcOrd="0" destOrd="0" presId="urn:microsoft.com/office/officeart/2005/8/layout/radial1"/>
    <dgm:cxn modelId="{164AC9FA-AF4A-A848-8A80-669D1ED5258E}" type="presParOf" srcId="{A22DEAB6-EA35-4BDF-BCA8-2B09716F3A95}" destId="{6CCE99C3-DB8B-4A60-BC36-FB3D2C49071A}" srcOrd="6" destOrd="0" presId="urn:microsoft.com/office/officeart/2005/8/layout/radial1"/>
    <dgm:cxn modelId="{98CBAEA0-BB4A-634B-85E5-1ADE1DC7B075}" type="presParOf" srcId="{A22DEAB6-EA35-4BDF-BCA8-2B09716F3A95}" destId="{5ACD60D0-8C65-452D-B0C4-6E9479D8DAB3}" srcOrd="7" destOrd="0" presId="urn:microsoft.com/office/officeart/2005/8/layout/radial1"/>
    <dgm:cxn modelId="{881ACFAC-8DF3-EF4E-B496-DFCBD28DD03A}" type="presParOf" srcId="{5ACD60D0-8C65-452D-B0C4-6E9479D8DAB3}" destId="{207F11E5-A55B-4736-9864-2E2313BBD81F}" srcOrd="0" destOrd="0" presId="urn:microsoft.com/office/officeart/2005/8/layout/radial1"/>
    <dgm:cxn modelId="{47616791-F5A4-244E-B456-D305389D8FF2}" type="presParOf" srcId="{A22DEAB6-EA35-4BDF-BCA8-2B09716F3A95}" destId="{3ADF440F-FCFA-4D1A-B92B-6A5821700A10}" srcOrd="8" destOrd="0" presId="urn:microsoft.com/office/officeart/2005/8/layout/radial1"/>
    <dgm:cxn modelId="{49012ACB-4056-0841-9794-AD7F7527015A}" type="presParOf" srcId="{A22DEAB6-EA35-4BDF-BCA8-2B09716F3A95}" destId="{E8556FC2-1959-4697-8439-0843C5593147}" srcOrd="9" destOrd="0" presId="urn:microsoft.com/office/officeart/2005/8/layout/radial1"/>
    <dgm:cxn modelId="{F8171C73-4D11-8D48-BC33-165B3B2860AD}" type="presParOf" srcId="{E8556FC2-1959-4697-8439-0843C5593147}" destId="{DED6145F-411F-4158-BA7B-3201A1E810B1}" srcOrd="0" destOrd="0" presId="urn:microsoft.com/office/officeart/2005/8/layout/radial1"/>
    <dgm:cxn modelId="{3216B1D9-9D2A-9A4E-A0A2-12778BBE7C5A}" type="presParOf" srcId="{A22DEAB6-EA35-4BDF-BCA8-2B09716F3A95}" destId="{DCC8631D-1C5B-49D6-A399-73AAB6B9A331}" srcOrd="10" destOrd="0" presId="urn:microsoft.com/office/officeart/2005/8/layout/radial1"/>
    <dgm:cxn modelId="{A120D84A-C339-7C4D-A487-8180D1E579C7}" type="presParOf" srcId="{A22DEAB6-EA35-4BDF-BCA8-2B09716F3A95}" destId="{DBF8EB02-37E7-4786-91FD-3103A8E76AE5}" srcOrd="11" destOrd="0" presId="urn:microsoft.com/office/officeart/2005/8/layout/radial1"/>
    <dgm:cxn modelId="{855677EF-6CCE-5E4B-B18C-12E7C9764F5C}" type="presParOf" srcId="{DBF8EB02-37E7-4786-91FD-3103A8E76AE5}" destId="{DE179C8B-BB1B-4298-A153-79AEC735E12A}" srcOrd="0" destOrd="0" presId="urn:microsoft.com/office/officeart/2005/8/layout/radial1"/>
    <dgm:cxn modelId="{7637CC4C-0A5D-D54D-8EDE-F1E4F8BD5BA0}" type="presParOf" srcId="{A22DEAB6-EA35-4BDF-BCA8-2B09716F3A95}" destId="{6AD0F53D-60CF-4E05-BD9F-D7FCFF1B1164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</a:rPr>
            <a:t>4</a:t>
          </a:r>
          <a:endParaRPr lang="en-US" sz="2800" kern="1200" dirty="0">
            <a:latin typeface="Montserrat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</a:fld>
            <a:endParaRPr lang="es-ES" dirty="0">
              <a:latin typeface="Montserrat Light" pitchFamily="2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  <a:endParaRPr lang="es-ES" dirty="0"/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  <a:endParaRPr lang="es-ES" dirty="0"/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  <a:endParaRPr lang="es-ES" dirty="0"/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  <a:endParaRPr lang="es-ES" dirty="0"/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  <a:endParaRPr lang="es-ES" dirty="0"/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  <a:endParaRPr lang="es-ES" dirty="0"/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  <a:endParaRPr lang="es-ES" dirty="0"/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  <a:endParaRPr lang="es-ES" dirty="0"/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  <a:endParaRPr lang="es-ES" dirty="0"/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  <a:endParaRPr lang="es-ES" dirty="0"/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  <a:endParaRPr lang="es-ES" dirty="0"/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  <a:endParaRPr lang="es-ES" dirty="0"/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  <a:endParaRPr lang="es-ES" dirty="0"/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  <a:endParaRPr lang="es-ES" dirty="0"/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  <a:endParaRPr lang="es-ES" dirty="0"/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  <a:endParaRPr lang="es-ES" dirty="0"/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  <a:endParaRPr lang="es-ES" dirty="0"/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  <a:endParaRPr lang="es-ES" dirty="0"/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  <a:endParaRPr lang="es-ES" dirty="0"/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  <a:endParaRPr lang="es-ES" dirty="0"/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  <a:endParaRPr lang="es-ES" dirty="0"/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  <a:endParaRPr lang="es-ES" dirty="0"/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  <a:endParaRPr lang="es-ES" dirty="0"/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  <a:endParaRPr lang="es-ES" dirty="0"/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  <a:endParaRPr lang="es-ES" dirty="0"/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  <a:endParaRPr lang="es-ES" dirty="0"/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  <a:endParaRPr lang="es-ES" dirty="0"/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  <a:endParaRPr lang="es-ES" dirty="0"/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  <a:endParaRPr lang="es-ES" dirty="0"/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  <a:endParaRPr lang="es-ES" dirty="0"/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  <a:endParaRPr lang="es-ES" dirty="0"/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Lu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Ma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Mi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Ju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Vi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Do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  <a:endParaRPr lang="es-ES" dirty="0"/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  <a:endParaRPr lang="es-ES" dirty="0"/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  <a:endParaRPr lang="es-ES" sz="2800" dirty="0">
              <a:solidFill>
                <a:schemeClr val="accent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Lu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Ma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Mi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Ju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Vi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704020202020204"/>
                <a:sym typeface="Cabin"/>
              </a:rPr>
              <a:t>Do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704020202020204"/>
              <a:sym typeface="Cabin"/>
            </a:endParaRP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  <a:endParaRPr lang="es-ES" sz="2800" dirty="0">
              <a:solidFill>
                <a:schemeClr val="accent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  <a:endParaRPr lang="es-ES" dirty="0"/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  <a:endParaRPr lang="es-ES" dirty="0"/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  <a:endParaRPr lang="es-ES" dirty="0"/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  <a:endParaRPr lang="es-ES" dirty="0"/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  <a:endParaRPr lang="es-ES" dirty="0"/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  <a:endParaRPr lang="es-ES" dirty="0"/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06.</a:t>
            </a:r>
            <a:endParaRPr lang="es-ES" dirty="0"/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  <a:endParaRPr lang="es-ES" dirty="0"/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  <a:endParaRPr lang="es-ES" dirty="0"/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  <a:endParaRPr lang="es-ES" dirty="0"/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  <a:endParaRPr lang="es-ES" dirty="0"/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  <a:endParaRPr lang="es-ES" dirty="0"/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  <a:endParaRPr lang="es-ES" dirty="0"/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  <a:endParaRPr lang="es-ES" dirty="0"/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  <a:endParaRPr lang="es-ES" dirty="0"/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rial Unicode MS" panose="020B0604020202020204" charset="-122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  <a:endParaRPr lang="es-ES" dirty="0"/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  <a:endParaRPr lang="es-ES" dirty="0"/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image" Target="../media/image8.png"/><Relationship Id="rId23" Type="http://schemas.openxmlformats.org/officeDocument/2006/relationships/image" Target="../media/image7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00595991-7FD8-9041-9864-A9A00B37A2A7}" type="slidenum">
              <a:rPr lang="es-ES" smtClean="0"/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3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emf"/><Relationship Id="rId1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tiff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66700" y="5798185"/>
            <a:ext cx="4371340" cy="971550"/>
          </a:xfrm>
        </p:spPr>
        <p:txBody>
          <a:bodyPr>
            <a:normAutofit fontScale="80000"/>
          </a:bodyPr>
          <a:lstStyle/>
          <a:p>
            <a:r>
              <a:rPr lang="en-US" altLang="es-ES" dirty="0"/>
              <a:t>Francisco de Borja Lozano del Moral</a:t>
            </a:r>
            <a:endParaRPr lang="en-US" altLang="es-ES" dirty="0"/>
          </a:p>
          <a:p>
            <a:r>
              <a:rPr lang="en-US" altLang="es-ES" dirty="0"/>
              <a:t>Samuel Salgueiro Sanchez</a:t>
            </a:r>
            <a:endParaRPr lang="en-US" alt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19835" y="2397760"/>
            <a:ext cx="6704965" cy="1325880"/>
          </a:xfrm>
        </p:spPr>
        <p:txBody>
          <a:bodyPr>
            <a:normAutofit fontScale="90000"/>
          </a:bodyPr>
          <a:lstStyle/>
          <a:p>
            <a:r>
              <a:rPr lang="en-US" altLang="es-ES" dirty="0"/>
              <a:t>Open Data </a:t>
            </a:r>
            <a:br>
              <a:rPr lang="en-US" altLang="es-ES" dirty="0"/>
            </a:br>
            <a:r>
              <a:rPr lang="en-US" altLang="es-ES" dirty="0"/>
              <a:t>and Knowledge Graphs</a:t>
            </a:r>
            <a:endParaRPr lang="en-US" altLang="es-ES" dirty="0"/>
          </a:p>
        </p:txBody>
      </p:sp>
      <p:sp>
        <p:nvSpPr>
          <p:cNvPr id="5" name="Subtítulo 1"/>
          <p:cNvSpPr>
            <a:spLocks noGrp="1"/>
          </p:cNvSpPr>
          <p:nvPr/>
        </p:nvSpPr>
        <p:spPr>
          <a:xfrm>
            <a:off x="2261390" y="4251347"/>
            <a:ext cx="4876800" cy="55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BiciMAP: Analyzing BiciMAD Data</a:t>
            </a:r>
            <a:endParaRPr lang="en-US" altLang="es-ES" dirty="0"/>
          </a:p>
        </p:txBody>
      </p:sp>
      <p:sp>
        <p:nvSpPr>
          <p:cNvPr id="6" name="Subtítulo 1"/>
          <p:cNvSpPr>
            <a:spLocks noGrp="1"/>
          </p:cNvSpPr>
          <p:nvPr/>
        </p:nvSpPr>
        <p:spPr>
          <a:xfrm>
            <a:off x="3338195" y="5798185"/>
            <a:ext cx="6130925" cy="244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Sheyla Leyva Sánchez</a:t>
            </a:r>
            <a:endParaRPr lang="en-US" altLang="es-ES" dirty="0"/>
          </a:p>
          <a:p>
            <a:r>
              <a:rPr lang="en-US" altLang="es-ES" dirty="0"/>
              <a:t>Mariajose Franco Orozco</a:t>
            </a:r>
            <a:endParaRPr lang="en-US" altLang="es-ES" dirty="0"/>
          </a:p>
        </p:txBody>
      </p:sp>
      <p:sp>
        <p:nvSpPr>
          <p:cNvPr id="7" name="Subtítulo 1"/>
          <p:cNvSpPr>
            <a:spLocks noGrp="1"/>
          </p:cNvSpPr>
          <p:nvPr/>
        </p:nvSpPr>
        <p:spPr>
          <a:xfrm>
            <a:off x="1633855" y="1273810"/>
            <a:ext cx="6130925" cy="244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Data Science MsC</a:t>
            </a:r>
            <a:endParaRPr lang="en-US" alt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1166495" y="5394960"/>
            <a:ext cx="4843145" cy="220980"/>
          </a:xfrm>
        </p:spPr>
        <p:txBody>
          <a:bodyPr wrap="square"/>
          <a:lstStyle/>
          <a:p>
            <a:r>
              <a:rPr lang="en-US" altLang="es-ES"/>
              <a:t>blabla</a:t>
            </a:r>
            <a:endParaRPr lang="en-US" alt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03580" y="1217295"/>
            <a:ext cx="7985760" cy="1124585"/>
          </a:xfrm>
        </p:spPr>
        <p:txBody>
          <a:bodyPr wrap="square"/>
          <a:lstStyle/>
          <a:p>
            <a:r>
              <a:rPr lang="es-ES"/>
              <a:t>transformation</a:t>
            </a:r>
            <a:r>
              <a:rPr lang="en-US" altLang="es-ES"/>
              <a:t> </a:t>
            </a:r>
            <a:r>
              <a:rPr lang="es-ES"/>
              <a:t>using</a:t>
            </a:r>
            <a:r>
              <a:rPr lang="en-US" altLang="es-ES"/>
              <a:t> </a:t>
            </a:r>
            <a:endParaRPr lang="en-US" altLang="es-ES"/>
          </a:p>
          <a:p>
            <a:r>
              <a:rPr lang="es-ES"/>
              <a:t>RML mappings.</a:t>
            </a:r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pic>
        <p:nvPicPr>
          <p:cNvPr id="2" name="Picture 1" descr="Morph KGC Avat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0585" y="2761615"/>
            <a:ext cx="1762760" cy="1762760"/>
          </a:xfrm>
          <a:prstGeom prst="rect">
            <a:avLst/>
          </a:prstGeom>
        </p:spPr>
      </p:pic>
      <p:sp>
        <p:nvSpPr>
          <p:cNvPr id="4" name="Marcador de texto 2"/>
          <p:cNvSpPr>
            <a:spLocks noGrp="1"/>
          </p:cNvSpPr>
          <p:nvPr/>
        </p:nvSpPr>
        <p:spPr>
          <a:xfrm>
            <a:off x="1866265" y="4414520"/>
            <a:ext cx="5249545" cy="220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/>
              <a:t>from https://github.com/morph-kgc/morph-kgc</a:t>
            </a:r>
            <a:endParaRPr lang="en-US" alt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1485265" y="4724400"/>
            <a:ext cx="4843145" cy="220980"/>
          </a:xfrm>
        </p:spPr>
        <p:txBody>
          <a:bodyPr wrap="square"/>
          <a:lstStyle/>
          <a:p>
            <a:r>
              <a:rPr lang="en-US" altLang="es-ES"/>
              <a:t>blabla</a:t>
            </a:r>
            <a:endParaRPr lang="en-US" alt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03580" y="1217295"/>
            <a:ext cx="7985760" cy="1124585"/>
          </a:xfrm>
        </p:spPr>
        <p:txBody>
          <a:bodyPr wrap="square"/>
          <a:lstStyle/>
          <a:p>
            <a:r>
              <a:rPr lang="es-ES"/>
              <a:t>transformation</a:t>
            </a:r>
            <a:r>
              <a:rPr lang="en-US" altLang="es-ES"/>
              <a:t> </a:t>
            </a:r>
            <a:r>
              <a:rPr lang="es-ES"/>
              <a:t>using</a:t>
            </a:r>
            <a:r>
              <a:rPr lang="en-US" altLang="es-ES"/>
              <a:t> </a:t>
            </a:r>
            <a:endParaRPr lang="en-US" altLang="es-ES"/>
          </a:p>
          <a:p>
            <a:r>
              <a:rPr lang="es-ES"/>
              <a:t>RML mappings.</a:t>
            </a:r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4" name="Marcador de texto 2"/>
          <p:cNvSpPr>
            <a:spLocks noGrp="1"/>
          </p:cNvSpPr>
          <p:nvPr/>
        </p:nvSpPr>
        <p:spPr>
          <a:xfrm>
            <a:off x="1811655" y="3140075"/>
            <a:ext cx="5249545" cy="4419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/>
              <a:t>DIAGRAMA DE COMO SE TRANSFORMA EN RDF</a:t>
            </a:r>
            <a:endParaRPr lang="en-US" alt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3716655" y="2562860"/>
            <a:ext cx="1710690" cy="220980"/>
          </a:xfrm>
        </p:spPr>
        <p:txBody>
          <a:bodyPr wrap="square"/>
          <a:lstStyle/>
          <a:p>
            <a:r>
              <a:rPr lang="es-ES"/>
              <a:t>OpenRefine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296035" y="4589780"/>
            <a:ext cx="6730365" cy="184150"/>
          </a:xfrm>
        </p:spPr>
        <p:txBody>
          <a:bodyPr wrap="square"/>
          <a:lstStyle/>
          <a:p>
            <a:r>
              <a:rPr lang="en-US" altLang="es-ES" dirty="0"/>
              <a:t>Explicar lo que hicimos</a:t>
            </a:r>
            <a:endParaRPr lang="en-US" alt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996315"/>
          </a:xfrm>
        </p:spPr>
        <p:txBody>
          <a:bodyPr wrap="square"/>
          <a:lstStyle/>
          <a:p>
            <a:r>
              <a:rPr lang="en-US" altLang="es-ES"/>
              <a:t>linking of RDF data with other datasets</a:t>
            </a:r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pic>
        <p:nvPicPr>
          <p:cNvPr id="2" name="Picture 1" descr="OpenRefine Fav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0" y="2980055"/>
            <a:ext cx="1576070" cy="11785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n-US" altLang="es-ES"/>
              <a:t>publication of linked data</a:t>
            </a:r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7" name="Text Placeholder 6"/>
          <p:cNvSpPr/>
          <p:nvPr>
            <p:ph type="body" sz="quarter" idx="27"/>
          </p:nvPr>
        </p:nvSpPr>
        <p:spPr>
          <a:xfrm>
            <a:off x="736905" y="2171591"/>
            <a:ext cx="3381425" cy="220980"/>
          </a:xfrm>
        </p:spPr>
        <p:txBody>
          <a:bodyPr/>
          <a:p>
            <a:r>
              <a:rPr lang="en-US"/>
              <a:t>HELIO </a:t>
            </a:r>
            <a:endParaRPr lang="en-US"/>
          </a:p>
        </p:txBody>
      </p:sp>
      <p:pic>
        <p:nvPicPr>
          <p:cNvPr id="10" name="Picture 9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2650490"/>
            <a:ext cx="6459220" cy="3662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n-US" altLang="es-ES"/>
              <a:t>publication of linked data</a:t>
            </a:r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7" name="Text Placeholder 6"/>
          <p:cNvSpPr/>
          <p:nvPr>
            <p:ph type="body" sz="quarter" idx="27"/>
          </p:nvPr>
        </p:nvSpPr>
        <p:spPr>
          <a:xfrm>
            <a:off x="583870" y="1945531"/>
            <a:ext cx="3381425" cy="220980"/>
          </a:xfrm>
        </p:spPr>
        <p:txBody>
          <a:bodyPr/>
          <a:p>
            <a:r>
              <a:rPr lang="en-US"/>
              <a:t>graph db</a:t>
            </a:r>
            <a:endParaRPr lang="en-US"/>
          </a:p>
        </p:txBody>
      </p:sp>
      <p:pic>
        <p:nvPicPr>
          <p:cNvPr id="2" name="Picture 1" descr="Pictur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30" y="2441575"/>
            <a:ext cx="6966585" cy="39516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1124585"/>
          </a:xfrm>
        </p:spPr>
        <p:txBody>
          <a:bodyPr wrap="square"/>
          <a:lstStyle/>
          <a:p>
            <a:r>
              <a:rPr lang="en-US" altLang="es-ES"/>
              <a:t>app</a:t>
            </a:r>
            <a:endParaRPr lang="en-US" altLang="es-ES"/>
          </a:p>
          <a:p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7" name="Text Placeholder 6"/>
          <p:cNvSpPr/>
          <p:nvPr>
            <p:ph type="body" sz="quarter" idx="27"/>
          </p:nvPr>
        </p:nvSpPr>
        <p:spPr>
          <a:xfrm>
            <a:off x="583870" y="1945531"/>
            <a:ext cx="3381425" cy="220980"/>
          </a:xfrm>
        </p:spPr>
        <p:txBody>
          <a:bodyPr/>
          <a:p>
            <a:r>
              <a:rPr lang="en-US"/>
              <a:t>STREAMLIT </a:t>
            </a:r>
            <a:endParaRPr lang="en-US"/>
          </a:p>
        </p:txBody>
      </p:sp>
      <p:sp>
        <p:nvSpPr>
          <p:cNvPr id="3" name="Text Placeholder 6"/>
          <p:cNvSpPr/>
          <p:nvPr/>
        </p:nvSpPr>
        <p:spPr>
          <a:xfrm>
            <a:off x="5762930" y="1945531"/>
            <a:ext cx="3381425" cy="2209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RDFLIB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Marcador de texto 4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48" name="Marcador de texto 4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6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6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6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2" name="Text Placeholder 1"/>
          <p:cNvSpPr/>
          <p:nvPr>
            <p:ph type="body" sz="quarter" idx="32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/>
          <p:nvPr>
            <p:ph type="body" sz="quarter" idx="36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/>
          <p:nvPr>
            <p:ph type="body" sz="quarter" idx="3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12" name="Agrupar 11"/>
          <p:cNvGrpSpPr/>
          <p:nvPr/>
        </p:nvGrpSpPr>
        <p:grpSpPr>
          <a:xfrm>
            <a:off x="6418147" y="2133092"/>
            <a:ext cx="1860647" cy="1860647"/>
            <a:chOff x="6564848" y="2365578"/>
            <a:chExt cx="1397700" cy="1397700"/>
          </a:xfrm>
        </p:grpSpPr>
        <p:sp>
          <p:nvSpPr>
            <p:cNvPr id="13" name="Google Shape;1410;p50"/>
            <p:cNvSpPr/>
            <p:nvPr/>
          </p:nvSpPr>
          <p:spPr>
            <a:xfrm flipH="1">
              <a:off x="657236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E5080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11;p50"/>
            <p:cNvSpPr/>
            <p:nvPr/>
          </p:nvSpPr>
          <p:spPr>
            <a:xfrm flipH="1">
              <a:off x="6564848" y="2365578"/>
              <a:ext cx="1397700" cy="1397700"/>
            </a:xfrm>
            <a:prstGeom prst="blockArc">
              <a:avLst>
                <a:gd name="adj1" fmla="val 1079811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3641677" y="2133092"/>
            <a:ext cx="1860647" cy="1860647"/>
            <a:chOff x="3865553" y="2365578"/>
            <a:chExt cx="1397700" cy="1397700"/>
          </a:xfrm>
        </p:grpSpPr>
        <p:sp>
          <p:nvSpPr>
            <p:cNvPr id="16" name="Google Shape;1412;p50"/>
            <p:cNvSpPr/>
            <p:nvPr/>
          </p:nvSpPr>
          <p:spPr>
            <a:xfrm flipH="1">
              <a:off x="3872927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C6FBA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413;p50"/>
            <p:cNvSpPr/>
            <p:nvPr/>
          </p:nvSpPr>
          <p:spPr>
            <a:xfrm flipH="1">
              <a:off x="3865553" y="2365578"/>
              <a:ext cx="1397700" cy="1397700"/>
            </a:xfrm>
            <a:prstGeom prst="blockArc">
              <a:avLst>
                <a:gd name="adj1" fmla="val 540064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1022727" y="2133092"/>
            <a:ext cx="1860647" cy="1860647"/>
            <a:chOff x="1169428" y="2365578"/>
            <a:chExt cx="1397700" cy="1397700"/>
          </a:xfrm>
        </p:grpSpPr>
        <p:sp>
          <p:nvSpPr>
            <p:cNvPr id="22" name="Google Shape;1414;p50"/>
            <p:cNvSpPr/>
            <p:nvPr/>
          </p:nvSpPr>
          <p:spPr>
            <a:xfrm flipH="1">
              <a:off x="117680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4A7ED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415;p50"/>
            <p:cNvSpPr/>
            <p:nvPr/>
          </p:nvSpPr>
          <p:spPr>
            <a:xfrm flipH="1">
              <a:off x="1169428" y="2365578"/>
              <a:ext cx="1397700" cy="1397700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" name="Rectángulo 28"/>
          <p:cNvSpPr/>
          <p:nvPr/>
        </p:nvSpPr>
        <p:spPr>
          <a:xfrm>
            <a:off x="1479267" y="2785661"/>
            <a:ext cx="9475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25%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080135" y="2785661"/>
            <a:ext cx="9837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50%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846410" y="2785661"/>
            <a:ext cx="10041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90%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3" name="Marcador de texto 6"/>
          <p:cNvSpPr>
            <a:spLocks noGrp="1"/>
          </p:cNvSpPr>
          <p:nvPr>
            <p:ph type="body" sz="quarter" idx="32"/>
          </p:nvPr>
        </p:nvSpPr>
        <p:spPr>
          <a:xfrm>
            <a:off x="1060578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4" name="Marcador de texto 7"/>
          <p:cNvSpPr>
            <a:spLocks noGrp="1"/>
          </p:cNvSpPr>
          <p:nvPr>
            <p:ph type="body" sz="quarter" idx="33"/>
          </p:nvPr>
        </p:nvSpPr>
        <p:spPr>
          <a:xfrm>
            <a:off x="36919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5" name="Marcador de texto 8"/>
          <p:cNvSpPr>
            <a:spLocks noGrp="1"/>
          </p:cNvSpPr>
          <p:nvPr>
            <p:ph type="body" sz="quarter" idx="36"/>
          </p:nvPr>
        </p:nvSpPr>
        <p:spPr>
          <a:xfrm>
            <a:off x="3691501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913144" y="1468295"/>
            <a:ext cx="3317713" cy="289823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aphicFrame>
        <p:nvGraphicFramePr>
          <p:cNvPr id="6" name="Gráfico 5"/>
          <p:cNvGraphicFramePr/>
          <p:nvPr/>
        </p:nvGraphicFramePr>
        <p:xfrm>
          <a:off x="576632" y="1501230"/>
          <a:ext cx="3751528" cy="249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7" name="Gráfico 6"/>
          <p:cNvGraphicFramePr/>
          <p:nvPr/>
        </p:nvGraphicFramePr>
        <p:xfrm>
          <a:off x="4922144" y="3899138"/>
          <a:ext cx="3794755" cy="2561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5693334" y="1927778"/>
          <a:ext cx="2861260" cy="1788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82"/>
                <a:gridCol w="970786"/>
                <a:gridCol w="919692"/>
              </a:tblGrid>
              <a:tr h="511693"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Montserrat" pitchFamily="2" charset="77"/>
                        </a:rPr>
                        <a:t>Clase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1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2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1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82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95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2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76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88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3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84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90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Gráfico 8"/>
          <p:cNvGraphicFramePr/>
          <p:nvPr/>
        </p:nvGraphicFramePr>
        <p:xfrm>
          <a:off x="576632" y="3899138"/>
          <a:ext cx="3874073" cy="2579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texto 3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  <a:endParaRPr lang="es-ES" dirty="0"/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14" name="Agrupar 13"/>
          <p:cNvGrpSpPr/>
          <p:nvPr/>
        </p:nvGrpSpPr>
        <p:grpSpPr>
          <a:xfrm>
            <a:off x="811972" y="2037986"/>
            <a:ext cx="2855024" cy="4069764"/>
            <a:chOff x="2877571" y="1047577"/>
            <a:chExt cx="3561184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5719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900473" y="338064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473" y="396556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900473" y="455048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900473" y="513540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  <a:endParaRPr lang="en-US" sz="2400" dirty="0">
                <a:latin typeface="Montserrat" pitchFamily="2" charset="77"/>
              </a:endParaRP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  <a:endParaRPr lang="en-US" sz="2400" dirty="0">
                <a:latin typeface="Montserrat" pitchFamily="2" charset="77"/>
              </a:endParaRP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  <a:endParaRPr lang="en-US" sz="2400" dirty="0">
                <a:latin typeface="Montserrat" pitchFamily="2" charset="77"/>
              </a:endParaRP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  <a:endParaRPr lang="en-US" sz="2400" dirty="0">
                <a:latin typeface="Montserrat" pitchFamily="2" charset="77"/>
              </a:endParaRP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05</a:t>
              </a:r>
              <a:endParaRPr lang="en-US" sz="2400" dirty="0">
                <a:latin typeface="Montserrat" pitchFamily="2" charset="7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SUBTÍTULO DE PORTADILLA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s-ES" dirty="0"/>
              <a:t>TÍTULO DE PORTADILLA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texto 3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  <a:endParaRPr lang="es-ES" dirty="0"/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433514" y="3963191"/>
            <a:ext cx="2855024" cy="2186767"/>
            <a:chOff x="367384" y="4031231"/>
            <a:chExt cx="2855024" cy="2186767"/>
          </a:xfrm>
        </p:grpSpPr>
        <p:sp>
          <p:nvSpPr>
            <p:cNvPr id="50" name="Freeform: Shape 45"/>
            <p:cNvSpPr/>
            <p:nvPr/>
          </p:nvSpPr>
          <p:spPr>
            <a:xfrm>
              <a:off x="528120" y="5612494"/>
              <a:ext cx="2395398" cy="460060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grpSp>
          <p:nvGrpSpPr>
            <p:cNvPr id="51" name="Agrupar 50"/>
            <p:cNvGrpSpPr/>
            <p:nvPr/>
          </p:nvGrpSpPr>
          <p:grpSpPr>
            <a:xfrm>
              <a:off x="367384" y="4031231"/>
              <a:ext cx="2855024" cy="2186767"/>
              <a:chOff x="367384" y="4031231"/>
              <a:chExt cx="2855024" cy="2186767"/>
            </a:xfrm>
          </p:grpSpPr>
          <p:sp>
            <p:nvSpPr>
              <p:cNvPr id="52" name="Rectangle 18"/>
              <p:cNvSpPr/>
              <p:nvPr/>
            </p:nvSpPr>
            <p:spPr>
              <a:xfrm>
                <a:off x="632435" y="4031231"/>
                <a:ext cx="2186767" cy="218676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scene3d>
                <a:camera prst="isometricOffAxis1Top"/>
                <a:lightRig rig="threePt" dir="t"/>
              </a:scene3d>
              <a:sp3d extrusionH="508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350" noProof="1"/>
              </a:p>
            </p:txBody>
          </p:sp>
          <p:sp>
            <p:nvSpPr>
              <p:cNvPr id="53" name="TextBox 67"/>
              <p:cNvSpPr txBox="1"/>
              <p:nvPr/>
            </p:nvSpPr>
            <p:spPr>
              <a:xfrm>
                <a:off x="1187451" y="5425468"/>
                <a:ext cx="2034957" cy="37702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000" dirty="0">
                    <a:latin typeface="Montserrat" pitchFamily="2" charset="77"/>
                  </a:rPr>
                  <a:t>Lorem Ipsum</a:t>
                </a:r>
                <a:endParaRPr lang="en-US" sz="2000" dirty="0">
                  <a:latin typeface="Montserrat" pitchFamily="2" charset="77"/>
                </a:endParaRPr>
              </a:p>
            </p:txBody>
          </p:sp>
          <p:sp>
            <p:nvSpPr>
              <p:cNvPr id="54" name="TextBox 73"/>
              <p:cNvSpPr txBox="1"/>
              <p:nvPr/>
            </p:nvSpPr>
            <p:spPr>
              <a:xfrm>
                <a:off x="367384" y="5186312"/>
                <a:ext cx="566133" cy="438582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Lef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latin typeface="Montserrat" pitchFamily="2" charset="77"/>
                  </a:rPr>
                  <a:t>05</a:t>
                </a:r>
                <a:endParaRPr lang="en-US" sz="2400" dirty="0">
                  <a:latin typeface="Montserrat" pitchFamily="2" charset="77"/>
                </a:endParaRPr>
              </a:p>
            </p:txBody>
          </p:sp>
        </p:grpSp>
      </p:grpSp>
      <p:grpSp>
        <p:nvGrpSpPr>
          <p:cNvPr id="55" name="Agrupar 54"/>
          <p:cNvGrpSpPr/>
          <p:nvPr/>
        </p:nvGrpSpPr>
        <p:grpSpPr>
          <a:xfrm>
            <a:off x="825886" y="3408003"/>
            <a:ext cx="2855024" cy="2186767"/>
            <a:chOff x="6307691" y="3196509"/>
            <a:chExt cx="2855024" cy="2186767"/>
          </a:xfrm>
        </p:grpSpPr>
        <p:sp>
          <p:nvSpPr>
            <p:cNvPr id="56" name="Rectangle 19"/>
            <p:cNvSpPr/>
            <p:nvPr/>
          </p:nvSpPr>
          <p:spPr>
            <a:xfrm>
              <a:off x="6572742" y="3196509"/>
              <a:ext cx="2186767" cy="2186767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57" name="TextBox 66"/>
            <p:cNvSpPr txBox="1"/>
            <p:nvPr/>
          </p:nvSpPr>
          <p:spPr>
            <a:xfrm>
              <a:off x="7127758" y="4592562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8" name="TextBox 71"/>
            <p:cNvSpPr txBox="1"/>
            <p:nvPr/>
          </p:nvSpPr>
          <p:spPr>
            <a:xfrm>
              <a:off x="6307691" y="4352377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  <a:endParaRPr lang="en-US" sz="2400" dirty="0">
                <a:latin typeface="Montserrat" pitchFamily="2" charset="77"/>
              </a:endParaRPr>
            </a:p>
          </p:txBody>
        </p:sp>
      </p:grpSp>
      <p:grpSp>
        <p:nvGrpSpPr>
          <p:cNvPr id="59" name="Agrupar 58"/>
          <p:cNvGrpSpPr/>
          <p:nvPr/>
        </p:nvGrpSpPr>
        <p:grpSpPr>
          <a:xfrm>
            <a:off x="1266216" y="2853124"/>
            <a:ext cx="2855024" cy="2186767"/>
            <a:chOff x="3398044" y="2725759"/>
            <a:chExt cx="2855024" cy="2186767"/>
          </a:xfrm>
        </p:grpSpPr>
        <p:sp>
          <p:nvSpPr>
            <p:cNvPr id="60" name="Rectangle 20"/>
            <p:cNvSpPr/>
            <p:nvPr/>
          </p:nvSpPr>
          <p:spPr>
            <a:xfrm>
              <a:off x="3663095" y="2725759"/>
              <a:ext cx="2186767" cy="2186767"/>
            </a:xfrm>
            <a:prstGeom prst="rect">
              <a:avLst/>
            </a:prstGeom>
            <a:solidFill>
              <a:srgbClr val="1A6FB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1" name="TextBox 65"/>
            <p:cNvSpPr txBox="1"/>
            <p:nvPr/>
          </p:nvSpPr>
          <p:spPr>
            <a:xfrm>
              <a:off x="4218111" y="4123627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62" name="TextBox 70"/>
            <p:cNvSpPr txBox="1"/>
            <p:nvPr/>
          </p:nvSpPr>
          <p:spPr>
            <a:xfrm>
              <a:off x="3398044" y="3882415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  <a:endParaRPr lang="en-US" sz="2400" dirty="0">
                <a:latin typeface="Montserrat" pitchFamily="2" charset="77"/>
              </a:endParaRPr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744837" y="2278286"/>
            <a:ext cx="2855024" cy="2186767"/>
            <a:chOff x="3398044" y="2255010"/>
            <a:chExt cx="2855024" cy="2186767"/>
          </a:xfrm>
        </p:grpSpPr>
        <p:sp>
          <p:nvSpPr>
            <p:cNvPr id="64" name="Rectangle 21"/>
            <p:cNvSpPr/>
            <p:nvPr/>
          </p:nvSpPr>
          <p:spPr>
            <a:xfrm>
              <a:off x="3663095" y="2255010"/>
              <a:ext cx="2186767" cy="2186767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218111" y="3654693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66" name="TextBox 69"/>
            <p:cNvSpPr txBox="1"/>
            <p:nvPr/>
          </p:nvSpPr>
          <p:spPr>
            <a:xfrm>
              <a:off x="3398044" y="341245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  <a:endParaRPr lang="en-US" sz="2400" dirty="0">
                <a:latin typeface="Montserrat" pitchFamily="2" charset="77"/>
              </a:endParaRPr>
            </a:p>
          </p:txBody>
        </p:sp>
      </p:grpSp>
      <p:grpSp>
        <p:nvGrpSpPr>
          <p:cNvPr id="67" name="Agrupar 66"/>
          <p:cNvGrpSpPr/>
          <p:nvPr/>
        </p:nvGrpSpPr>
        <p:grpSpPr>
          <a:xfrm>
            <a:off x="2160263" y="1731328"/>
            <a:ext cx="2855024" cy="2186767"/>
            <a:chOff x="4402622" y="1881034"/>
            <a:chExt cx="2855024" cy="2186767"/>
          </a:xfrm>
        </p:grpSpPr>
        <p:sp>
          <p:nvSpPr>
            <p:cNvPr id="68" name="Rectangle 37"/>
            <p:cNvSpPr/>
            <p:nvPr/>
          </p:nvSpPr>
          <p:spPr>
            <a:xfrm>
              <a:off x="4667673" y="1881034"/>
              <a:ext cx="2186767" cy="2186767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9" name="TextBox 63"/>
            <p:cNvSpPr txBox="1"/>
            <p:nvPr/>
          </p:nvSpPr>
          <p:spPr>
            <a:xfrm>
              <a:off x="5222689" y="3282531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70" name="TextBox 68"/>
            <p:cNvSpPr txBox="1"/>
            <p:nvPr/>
          </p:nvSpPr>
          <p:spPr>
            <a:xfrm>
              <a:off x="4402622" y="303926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  <a:endParaRPr lang="en-US" sz="2400" dirty="0">
                <a:latin typeface="Montserrat" pitchFamily="2" charset="77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  <a:endParaRPr lang="es-ES" sz="2400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  <a:endParaRPr lang="es-ES" sz="2400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  <a:endParaRPr lang="es-ES" sz="2400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  <a:endParaRPr lang="es-ES" sz="2400" dirty="0"/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1" y="3582099"/>
              <a:ext cx="354239" cy="117909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900" kern="1400" spc="50" dirty="0">
              <a:solidFill>
                <a:schemeClr val="bg1"/>
              </a:solidFill>
              <a:latin typeface="Montserrat" pitchFamily="2" charset="77"/>
              <a:cs typeface="Helvetica Light"/>
              <a:sym typeface="Roboto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kern="1400" spc="50" dirty="0">
              <a:solidFill>
                <a:schemeClr val="bg1"/>
              </a:solidFill>
              <a:latin typeface="Montserrat" pitchFamily="2" charset="77"/>
              <a:cs typeface="Helvetica Light"/>
              <a:sym typeface="Roboto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  <a:endParaRPr lang="es-E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  <a:endParaRPr lang="es-ES" dirty="0"/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  <a:endParaRPr lang="es-ES" dirty="0"/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  <a:endParaRPr lang="es-ES" dirty="0"/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  <a:endParaRPr lang="es-E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  <a:endParaRPr lang="es-ES" dirty="0"/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  <a:endParaRPr lang="es-ES" dirty="0"/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  <a:endParaRPr lang="es-ES" dirty="0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  <a:endParaRPr lang="es-ES" dirty="0"/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  <a:endParaRPr lang="es-ES" dirty="0">
              <a:solidFill>
                <a:srgbClr val="B8DAFA"/>
              </a:solidFill>
            </a:endParaRP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  <a:endParaRPr lang="es-ES" dirty="0">
              <a:solidFill>
                <a:srgbClr val="B8DAFA"/>
              </a:solidFill>
            </a:endParaRP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  <a:endParaRPr lang="es-ES" dirty="0">
              <a:solidFill>
                <a:srgbClr val="B8DAFA"/>
              </a:solidFill>
            </a:endParaRP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  <a:endParaRPr lang="es-ES" dirty="0"/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04 </a:t>
                </a:r>
                <a:endParaRPr lang="es-ES" sz="2000" spc="30" dirty="0">
                  <a:solidFill>
                    <a:srgbClr val="FFFFFF"/>
                  </a:solidFill>
                  <a:latin typeface="Montserrat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03 </a:t>
                </a:r>
                <a:endParaRPr lang="es-ES" sz="2000" spc="30" dirty="0">
                  <a:solidFill>
                    <a:srgbClr val="FFFFFF"/>
                  </a:solidFill>
                  <a:latin typeface="Montserrat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02 </a:t>
                </a:r>
                <a:endParaRPr lang="es-ES" sz="2000" spc="30" dirty="0">
                  <a:solidFill>
                    <a:srgbClr val="FFFFFF"/>
                  </a:solidFill>
                  <a:latin typeface="Montserrat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01 </a:t>
                </a:r>
                <a:endParaRPr lang="es-ES" sz="2000" spc="30" dirty="0">
                  <a:solidFill>
                    <a:srgbClr val="FFFFFF"/>
                  </a:solidFill>
                  <a:latin typeface="Montserrat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  <a:endParaRPr lang="es-ES" dirty="0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  <a:endParaRPr lang="es-ES" sz="1100" dirty="0"/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844062"/>
            <a:ext cx="3648728" cy="6013938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  <a:endParaRPr lang="es-ES" dirty="0"/>
          </a:p>
          <a:p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8"/>
          </p:nvPr>
        </p:nvSpPr>
        <p:spPr>
          <a:xfrm>
            <a:off x="5260606" y="2535244"/>
            <a:ext cx="3381424" cy="307777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9"/>
          </p:nvPr>
        </p:nvSpPr>
        <p:spPr>
          <a:xfrm>
            <a:off x="5260605" y="2348662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0"/>
          </p:nvPr>
        </p:nvSpPr>
        <p:spPr>
          <a:xfrm>
            <a:off x="5260606" y="3543648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  <a:endParaRPr lang="es-ES" dirty="0"/>
          </a:p>
          <a:p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1"/>
          </p:nvPr>
        </p:nvSpPr>
        <p:spPr>
          <a:xfrm>
            <a:off x="5260605" y="4358216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2"/>
          </p:nvPr>
        </p:nvSpPr>
        <p:spPr>
          <a:xfrm>
            <a:off x="5260606" y="4552052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  <a:endParaRPr lang="es-ES" dirty="0"/>
          </a:p>
          <a:p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5260605" y="5366620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34"/>
          </p:nvPr>
        </p:nvSpPr>
        <p:spPr>
          <a:xfrm>
            <a:off x="5260606" y="5560456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  <a:endParaRPr lang="es-ES" dirty="0"/>
          </a:p>
          <a:p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35"/>
          </p:nvPr>
        </p:nvSpPr>
        <p:spPr>
          <a:xfrm>
            <a:off x="5260605" y="3356885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  <a:endParaRPr lang="es-ES" dirty="0"/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  <a:endParaRPr lang="es-ES" dirty="0"/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  <a:endParaRPr lang="es-ES" dirty="0"/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  <a:endParaRPr lang="es-ES" dirty="0"/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1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  <a:endParaRPr lang="es-ES" dirty="0"/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  <a:endParaRPr lang="es-ES" dirty="0"/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  <a:endParaRPr lang="es-ES" dirty="0"/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  <a:endParaRPr lang="es-ES" dirty="0"/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19" name="Marcador de posición de imagen 18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5" name="Marcador de posición de imagen 14" descr="Patrón de fondo&#10;&#10;Descripción generada automáticamente"/>
          <p:cNvPicPr>
            <a:picLocks noGrp="1" noChangeAspect="1"/>
          </p:cNvPicPr>
          <p:nvPr>
            <p:ph type="pic" sz="quarter" idx="37"/>
          </p:nvPr>
        </p:nvPicPr>
        <p:blipFill>
          <a:blip r:embed="rId1" cstate="screen"/>
          <a:srcRect/>
          <a:stretch>
            <a:fillRect/>
          </a:stretch>
        </p:blipFill>
        <p:spPr/>
      </p:pic>
      <p:pic>
        <p:nvPicPr>
          <p:cNvPr id="17" name="Marcador de posición de imagen 16" descr="Vista de un parque&#10;&#10;Descripción generada automáticamente con confianza media"/>
          <p:cNvPicPr>
            <a:picLocks noGrp="1" noChangeAspect="1"/>
          </p:cNvPicPr>
          <p:nvPr>
            <p:ph type="pic" sz="quarter" idx="36"/>
          </p:nvPr>
        </p:nvPicPr>
        <p:blipFill>
          <a:blip r:embed="rId2" cstate="screen"/>
          <a:srcRect/>
          <a:stretch>
            <a:fillRect/>
          </a:stretch>
        </p:blipFill>
        <p:spPr/>
      </p:pic>
      <p:pic>
        <p:nvPicPr>
          <p:cNvPr id="20" name="Marcador de posición de imagen 19" descr="Grupo de personas junto a una ventana&#10;&#10;Descripción generada automáticamente"/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768000" y="5050800"/>
            <a:ext cx="2044800" cy="1494000"/>
          </a:xfr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323850" y="5055627"/>
            <a:ext cx="2043116" cy="15055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58800" y="1712965"/>
            <a:ext cx="3381425" cy="441960"/>
          </a:xfrm>
        </p:spPr>
        <p:txBody>
          <a:bodyPr/>
          <a:lstStyle/>
          <a:p>
            <a:r>
              <a:rPr lang="es-ES" dirty="0"/>
              <a:t>bicycle data from the BiciMAD system in Madrid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8"/>
          </p:nvPr>
        </p:nvSpPr>
        <p:spPr>
          <a:xfrm>
            <a:off x="658800" y="2518465"/>
            <a:ext cx="3381424" cy="3298190"/>
          </a:xfrm>
        </p:spPr>
        <p:txBody>
          <a:bodyPr>
            <a:spAutoFit/>
          </a:bodyPr>
          <a:lstStyle/>
          <a:p>
            <a:r>
              <a:rPr lang="es-ES"/>
              <a:t> License</a:t>
            </a:r>
            <a:endParaRPr lang="es-ES"/>
          </a:p>
          <a:p>
            <a:r>
              <a:rPr lang="es-ES"/>
              <a:t>Allowed Uses:</a:t>
            </a:r>
            <a:endParaRPr lang="es-ES"/>
          </a:p>
          <a:p>
            <a:r>
              <a:rPr lang="es-ES"/>
              <a:t>The data can be reused for commercial and non-commercial purposes.</a:t>
            </a:r>
            <a:endParaRPr lang="es-ES"/>
          </a:p>
          <a:p>
            <a:r>
              <a:rPr lang="es-ES"/>
              <a:t>Data can be shared or distributed.</a:t>
            </a:r>
            <a:endParaRPr lang="es-ES"/>
          </a:p>
          <a:p>
            <a:r>
              <a:rPr lang="es-ES"/>
              <a:t>Restrictions:</a:t>
            </a:r>
            <a:endParaRPr lang="es-ES"/>
          </a:p>
          <a:p>
            <a:r>
              <a:rPr lang="es-ES"/>
              <a:t>The reuser must not distort the data or present false information.   </a:t>
            </a:r>
            <a:endParaRPr lang="es-ES"/>
          </a:p>
          <a:p>
            <a:r>
              <a:rPr lang="es-ES"/>
              <a:t>The information must always be kept accurate and updated.</a:t>
            </a:r>
            <a:endParaRPr lang="es-ES"/>
          </a:p>
          <a:p>
            <a:r>
              <a:rPr lang="es-ES"/>
              <a:t>Usage of the data should not harm EMT's image or associate EMT with illegal activities.</a:t>
            </a:r>
            <a:endParaRPr lang="es-ES"/>
          </a:p>
        </p:txBody>
      </p:sp>
      <p:sp>
        <p:nvSpPr>
          <p:cNvPr id="4" name="Text Placeholder 3"/>
          <p:cNvSpPr/>
          <p:nvPr>
            <p:ph type="body" sz="quarter" idx="35"/>
          </p:nvPr>
        </p:nvSpPr>
        <p:spPr>
          <a:xfrm>
            <a:off x="658801" y="1094400"/>
            <a:ext cx="3381424" cy="497840"/>
          </a:xfrm>
        </p:spPr>
        <p:txBody>
          <a:bodyPr/>
          <a:p>
            <a:r>
              <a:rPr lang="en-US"/>
              <a:t>data</a:t>
            </a:r>
            <a:endParaRPr lang="en-US"/>
          </a:p>
        </p:txBody>
      </p:sp>
      <p:pic>
        <p:nvPicPr>
          <p:cNvPr id="6" name="Picture 5" descr="bicim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4905" y="1591945"/>
            <a:ext cx="3382645" cy="3375025"/>
          </a:xfrm>
          <a:prstGeom prst="rect">
            <a:avLst/>
          </a:prstGeom>
        </p:spPr>
      </p:pic>
      <p:sp>
        <p:nvSpPr>
          <p:cNvPr id="8" name="Marcador de texto 6"/>
          <p:cNvSpPr>
            <a:spLocks noGrp="1"/>
          </p:cNvSpPr>
          <p:nvPr/>
        </p:nvSpPr>
        <p:spPr>
          <a:xfrm>
            <a:off x="1573835" y="6179875"/>
            <a:ext cx="3381424" cy="18415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  <p:sp>
        <p:nvSpPr>
          <p:cNvPr id="14" name="Marcador de texto 6"/>
          <p:cNvSpPr>
            <a:spLocks noGrp="1"/>
          </p:cNvSpPr>
          <p:nvPr/>
        </p:nvSpPr>
        <p:spPr>
          <a:xfrm>
            <a:off x="5206670" y="5054020"/>
            <a:ext cx="3381424" cy="18415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7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/>
              <a:t>IA </a:t>
            </a:r>
            <a:endParaRPr lang="en-US" alt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  <a:endParaRPr lang="es-ES" dirty="0"/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996315"/>
          </a:xfrm>
        </p:spPr>
        <p:txBody>
          <a:bodyPr/>
          <a:lstStyle/>
          <a:p>
            <a:r>
              <a:rPr lang="en-US" altLang="es-ES" dirty="0" err="1"/>
              <a:t>AQUI VA LA ONTOLOGIA </a:t>
            </a:r>
            <a:endParaRPr lang="en-US" alt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37"/>
          </p:nvPr>
        </p:nvSpPr>
        <p:spPr/>
      </p:sp>
      <p:pic>
        <p:nvPicPr>
          <p:cNvPr id="5" name="Marcador de posición de imagen 4" descr="Hombre sentado en el pasto&#10;&#10;Descripción generada automáticamente con confianza media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screen"/>
          <a:srcRect/>
          <a:stretch>
            <a:fillRect/>
          </a:stretch>
        </p:blipFill>
        <p:spPr>
          <a:xfrm>
            <a:off x="5004000" y="1216800"/>
            <a:ext cx="3888000" cy="2214000"/>
          </a:xfrm>
        </p:spPr>
      </p:pic>
      <p:pic>
        <p:nvPicPr>
          <p:cNvPr id="13" name="Marcador de contenido 5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009859" y="3584575"/>
            <a:ext cx="3946816" cy="2541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296035" y="4355465"/>
            <a:ext cx="6730365" cy="681990"/>
          </a:xfrm>
        </p:spPr>
        <p:txBody>
          <a:bodyPr wrap="square"/>
          <a:lstStyle/>
          <a:p>
            <a:r>
              <a:rPr lang="en-US" altLang="es-ES" dirty="0"/>
              <a:t>EXPLICAR LO QUE HICIMOS EN OR PARA SEPARAR LA DATA EN DOS,</a:t>
            </a:r>
            <a:endParaRPr lang="en-US" altLang="es-ES" dirty="0"/>
          </a:p>
          <a:p>
            <a:r>
              <a:rPr lang="en-US" altLang="es-ES" dirty="0"/>
              <a:t>UNA DATA PARA LOS PLACES Y UNA PARA LAS ESTACIONES Y OTRA PARA LOS TRIPS</a:t>
            </a:r>
            <a:endParaRPr lang="en-US" alt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3716655" y="2164080"/>
            <a:ext cx="1710690" cy="220980"/>
          </a:xfrm>
        </p:spPr>
        <p:txBody>
          <a:bodyPr wrap="square"/>
          <a:lstStyle/>
          <a:p>
            <a:r>
              <a:rPr lang="es-ES"/>
              <a:t>OpenRefine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296035" y="4355465"/>
            <a:ext cx="6730365" cy="681990"/>
          </a:xfrm>
        </p:spPr>
        <p:txBody>
          <a:bodyPr wrap="square"/>
          <a:lstStyle/>
          <a:p>
            <a:r>
              <a:rPr lang="en-US" altLang="es-ES" dirty="0"/>
              <a:t>EXPLICAR LO QUE HICIMOS EN OR PARA SEPARAR LA DATA EN DOS,</a:t>
            </a:r>
            <a:endParaRPr lang="en-US" altLang="es-ES" dirty="0"/>
          </a:p>
          <a:p>
            <a:r>
              <a:rPr lang="en-US" altLang="es-ES" dirty="0"/>
              <a:t>UNA DATA PARA LOS PLACES Y UNA PARA LAS ESTACIONES Y OTRA PARA LOS TRIPS</a:t>
            </a:r>
            <a:endParaRPr lang="en-US" alt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pic>
        <p:nvPicPr>
          <p:cNvPr id="2" name="Picture 1" descr="OpenRefine Fav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0" y="2486025"/>
            <a:ext cx="1576070" cy="1178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1848485" y="2780030"/>
            <a:ext cx="4843145" cy="220980"/>
          </a:xfrm>
        </p:spPr>
        <p:txBody>
          <a:bodyPr wrap="square"/>
          <a:lstStyle/>
          <a:p>
            <a:r>
              <a:rPr lang="en-US" altLang="es-ES"/>
              <a:t>fotos de como separamos las columanas</a:t>
            </a:r>
            <a:endParaRPr lang="en-US" alt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0</TotalTime>
  <Words>9530</Words>
  <Application>WPS Presentation</Application>
  <PresentationFormat>Presentación en pantalla (4:3)</PresentationFormat>
  <Paragraphs>764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60" baseType="lpstr">
      <vt:lpstr>Arial</vt:lpstr>
      <vt:lpstr>SimSun</vt:lpstr>
      <vt:lpstr>Wingdings</vt:lpstr>
      <vt:lpstr>Montserrat SemiBold</vt:lpstr>
      <vt:lpstr>Montserrat</vt:lpstr>
      <vt:lpstr>Montserrat Medium</vt:lpstr>
      <vt:lpstr>Helvetica</vt:lpstr>
      <vt:lpstr>Roboto Black</vt:lpstr>
      <vt:lpstr>Thonburi</vt:lpstr>
      <vt:lpstr>Montserrat light</vt:lpstr>
      <vt:lpstr>AppleMyungjo</vt:lpstr>
      <vt:lpstr>Montserrat Light</vt:lpstr>
      <vt:lpstr>Helvetica Light</vt:lpstr>
      <vt:lpstr>Helvetica Neue Medium</vt:lpstr>
      <vt:lpstr>Cabin</vt:lpstr>
      <vt:lpstr>Arial</vt:lpstr>
      <vt:lpstr>Microsoft YaHei</vt:lpstr>
      <vt:lpstr>汉仪旗黑</vt:lpstr>
      <vt:lpstr>Arial Unicode MS</vt:lpstr>
      <vt:lpstr>Roboto Light</vt:lpstr>
      <vt:lpstr>-apple-system</vt:lpstr>
      <vt:lpstr>Calibri</vt:lpstr>
      <vt:lpstr>Helvetica Neue</vt:lpstr>
      <vt:lpstr>UPM_1_9_23 plantilla</vt:lpstr>
      <vt:lpstr>Open Data  and Knowledge Graphs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sheyls</cp:lastModifiedBy>
  <cp:revision>134</cp:revision>
  <dcterms:created xsi:type="dcterms:W3CDTF">2024-11-04T19:00:10Z</dcterms:created>
  <dcterms:modified xsi:type="dcterms:W3CDTF">2024-11-04T19:00:10Z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1033-6.10.1.8197</vt:lpwstr>
  </property>
  <property fmtid="{D5CDD505-2E9C-101B-9397-08002B2CF9AE}" pid="3" name="ICV">
    <vt:lpwstr>CD266DCD41D74894BA1929676D003C8B_42</vt:lpwstr>
  </property>
</Properties>
</file>